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4"/>
  </p:notesMasterIdLst>
  <p:handoutMasterIdLst>
    <p:handoutMasterId r:id="rId35"/>
  </p:handoutMasterIdLst>
  <p:sldIdLst>
    <p:sldId id="326" r:id="rId4"/>
    <p:sldId id="380" r:id="rId5"/>
    <p:sldId id="682" r:id="rId6"/>
    <p:sldId id="550" r:id="rId7"/>
    <p:sldId id="553" r:id="rId8"/>
    <p:sldId id="709" r:id="rId9"/>
    <p:sldId id="744" r:id="rId10"/>
    <p:sldId id="745" r:id="rId11"/>
    <p:sldId id="722" r:id="rId12"/>
    <p:sldId id="746" r:id="rId13"/>
    <p:sldId id="721" r:id="rId14"/>
    <p:sldId id="723" r:id="rId15"/>
    <p:sldId id="562" r:id="rId16"/>
    <p:sldId id="563" r:id="rId17"/>
    <p:sldId id="725" r:id="rId18"/>
    <p:sldId id="754" r:id="rId19"/>
    <p:sldId id="747" r:id="rId20"/>
    <p:sldId id="726" r:id="rId21"/>
    <p:sldId id="757" r:id="rId22"/>
    <p:sldId id="763" r:id="rId23"/>
    <p:sldId id="758" r:id="rId24"/>
    <p:sldId id="764" r:id="rId25"/>
    <p:sldId id="753" r:id="rId26"/>
    <p:sldId id="759" r:id="rId27"/>
    <p:sldId id="761" r:id="rId28"/>
    <p:sldId id="762" r:id="rId29"/>
    <p:sldId id="572" r:id="rId30"/>
    <p:sldId id="755" r:id="rId31"/>
    <p:sldId id="756" r:id="rId32"/>
    <p:sldId id="743" r:id="rId33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394" autoAdjust="0"/>
    <p:restoredTop sz="86316" autoAdjust="0"/>
  </p:normalViewPr>
  <p:slideViewPr>
    <p:cSldViewPr snapToGrid="0" snapToObjects="1">
      <p:cViewPr varScale="1">
        <p:scale>
          <a:sx n="80" d="100"/>
          <a:sy n="80" d="100"/>
        </p:scale>
        <p:origin x="184" y="1144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1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72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432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12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67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2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Lecture 13</a:t>
            </a:r>
          </a:p>
          <a:p>
            <a:r>
              <a:rPr lang="en-US" sz="2800" b="1" dirty="0"/>
              <a:t>Linear mixed effects models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(Acknowledgements: André Punt, </a:t>
            </a:r>
            <a:r>
              <a:rPr lang="en-US" sz="2500" dirty="0" err="1"/>
              <a:t>Arni</a:t>
            </a:r>
            <a:r>
              <a:rPr lang="en-US" sz="2500" dirty="0"/>
              <a:t> Magnusson, Jim Thorson)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536: Biological Statistics 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14 March 2023</a:t>
            </a: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mixed effects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904446"/>
              </p:ext>
            </p:extLst>
          </p:nvPr>
        </p:nvGraphicFramePr>
        <p:xfrm>
          <a:off x="6216565" y="5119686"/>
          <a:ext cx="2470235" cy="5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565" y="5119686"/>
                        <a:ext cx="2470235" cy="56726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353539"/>
              </p:ext>
            </p:extLst>
          </p:nvPr>
        </p:nvGraphicFramePr>
        <p:xfrm>
          <a:off x="5529262" y="5815541"/>
          <a:ext cx="348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600" imgH="215900" progId="Equation.3">
                  <p:embed/>
                </p:oleObj>
              </mc:Choice>
              <mc:Fallback>
                <p:oleObj name="Equation" r:id="rId5" imgW="1498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2" y="5815541"/>
                        <a:ext cx="348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" y="4806583"/>
            <a:ext cx="487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These estimates are similar to the linear model with separate “stream effects” (but would not be if this was an unbalanced design).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737" y="4563248"/>
            <a:ext cx="68770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Effects Modeling (some notes)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Residuals are assumed to be independent, normally distributed random variables with constant variance.</a:t>
            </a:r>
          </a:p>
          <a:p>
            <a:r>
              <a:rPr lang="en-US" dirty="0"/>
              <a:t>Random effects are assumed to be normally distributed.</a:t>
            </a:r>
          </a:p>
          <a:p>
            <a:r>
              <a:rPr lang="en-US" dirty="0"/>
              <a:t>This only works if the streams have been selected at random from the population of streams.</a:t>
            </a:r>
          </a:p>
          <a:p>
            <a:r>
              <a:rPr lang="en-US" dirty="0"/>
              <a:t>Mixed effects models are also called hierarchical models.</a:t>
            </a:r>
          </a:p>
          <a:p>
            <a:r>
              <a:rPr lang="en-US" dirty="0"/>
              <a:t>This model has 3 parameters (β, </a:t>
            </a:r>
            <a:r>
              <a:rPr lang="el-GR" i="1" dirty="0"/>
              <a:t>σ</a:t>
            </a:r>
            <a:r>
              <a:rPr lang="en-US" dirty="0"/>
              <a:t> and </a:t>
            </a:r>
            <a:r>
              <a:rPr lang="el-GR" i="1" dirty="0"/>
              <a:t>σ</a:t>
            </a:r>
            <a:r>
              <a:rPr lang="en-US" i="1" baseline="-25000" dirty="0"/>
              <a:t>b</a:t>
            </a:r>
            <a:r>
              <a:rPr lang="en-US" dirty="0"/>
              <a:t>).</a:t>
            </a:r>
          </a:p>
          <a:p>
            <a:r>
              <a:rPr lang="en-US" dirty="0"/>
              <a:t>There are ways to estimate the random effects. (we will often be interested in their values)</a:t>
            </a:r>
          </a:p>
        </p:txBody>
      </p:sp>
    </p:spTree>
    <p:extLst>
      <p:ext uri="{BB962C8B-B14F-4D97-AF65-F5344CB8AC3E}">
        <p14:creationId xmlns:p14="http://schemas.microsoft.com/office/powerpoint/2010/main" val="265979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3923"/>
            <a:ext cx="8686801" cy="688359"/>
          </a:xfrm>
        </p:spPr>
        <p:txBody>
          <a:bodyPr>
            <a:normAutofit/>
          </a:bodyPr>
          <a:lstStyle/>
          <a:p>
            <a:r>
              <a:rPr lang="en-US" dirty="0"/>
              <a:t>Estimation of mixed effects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Maximum Likelihood Estimation (MLE)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r>
              <a:rPr lang="en-US" sz="2800" dirty="0"/>
              <a:t>	is the vector of fixed effects parameters.</a:t>
            </a:r>
          </a:p>
          <a:p>
            <a:pPr marL="0" indent="0">
              <a:buNone/>
            </a:pPr>
            <a:r>
              <a:rPr lang="en-US" sz="2800" dirty="0"/>
              <a:t>	are the parameters controlling the distribution 	for 	the random effects.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 </a:t>
            </a:r>
            <a:r>
              <a:rPr lang="en-US" sz="2800" b="1" dirty="0"/>
              <a:t>integrate</a:t>
            </a:r>
            <a:r>
              <a:rPr lang="en-US" sz="2800" dirty="0"/>
              <a:t> across the random effects.</a:t>
            </a:r>
          </a:p>
          <a:p>
            <a:pPr marL="0" indent="0">
              <a:buNone/>
            </a:pPr>
            <a:r>
              <a:rPr lang="en-US" sz="2800" dirty="0"/>
              <a:t>Effectively weight the probability of the observations given values for random effects by the probability of those values.</a:t>
            </a:r>
          </a:p>
          <a:p>
            <a:pPr marL="0" indent="0">
              <a:buNone/>
            </a:pPr>
            <a:r>
              <a:rPr lang="en-US" sz="2800" dirty="0"/>
              <a:t>In the linear case, closed form solutions exist. For nonlinear models, either evaluate numerically or use approximations.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67903"/>
              </p:ext>
            </p:extLst>
          </p:nvPr>
        </p:nvGraphicFramePr>
        <p:xfrm>
          <a:off x="1676400" y="1698891"/>
          <a:ext cx="4369300" cy="59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760" imgH="469800" progId="Equation.3">
                  <p:embed/>
                </p:oleObj>
              </mc:Choice>
              <mc:Fallback>
                <p:oleObj name="Equation" r:id="rId2" imgW="3479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8891"/>
                        <a:ext cx="4369300" cy="59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5482"/>
              </p:ext>
            </p:extLst>
          </p:nvPr>
        </p:nvGraphicFramePr>
        <p:xfrm>
          <a:off x="1347788" y="3778250"/>
          <a:ext cx="5740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41800" imgH="673100" progId="Equation.3">
                  <p:embed/>
                </p:oleObj>
              </mc:Choice>
              <mc:Fallback>
                <p:oleObj name="Equation" r:id="rId4" imgW="4241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78250"/>
                        <a:ext cx="5740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67657"/>
              </p:ext>
            </p:extLst>
          </p:nvPr>
        </p:nvGraphicFramePr>
        <p:xfrm>
          <a:off x="601557" y="2481116"/>
          <a:ext cx="221788" cy="30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79400" progId="Equation.3">
                  <p:embed/>
                </p:oleObj>
              </mc:Choice>
              <mc:Fallback>
                <p:oleObj name="Equation" r:id="rId6" imgW="203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557" y="2481116"/>
                        <a:ext cx="221788" cy="30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75460"/>
              </p:ext>
            </p:extLst>
          </p:nvPr>
        </p:nvGraphicFramePr>
        <p:xfrm>
          <a:off x="587148" y="2965662"/>
          <a:ext cx="288248" cy="30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200" imgH="215900" progId="Equation.3">
                  <p:embed/>
                </p:oleObj>
              </mc:Choice>
              <mc:Fallback>
                <p:oleObj name="Equation" r:id="rId8" imgW="203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7148" y="2965662"/>
                        <a:ext cx="288248" cy="30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3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Estimating using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lme</a:t>
            </a:r>
            <a:r>
              <a:rPr lang="en-US" altLang="en-US" sz="2800" dirty="0"/>
              <a:t>() in  package </a:t>
            </a:r>
            <a:r>
              <a:rPr lang="en-US" altLang="en-US" sz="2800" dirty="0" err="1"/>
              <a:t>nlme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lmer</a:t>
            </a:r>
            <a:r>
              <a:rPr lang="en-US" altLang="en-US" sz="2800" dirty="0"/>
              <a:t>() in lme4.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err="1"/>
              <a:t>nlme</a:t>
            </a:r>
            <a:r>
              <a:rPr lang="en-US" altLang="en-US" sz="2800" dirty="0"/>
              <a:t>() used to fit nonlinear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The call to </a:t>
            </a:r>
            <a:r>
              <a:rPr lang="en-US" altLang="en-US" sz="2800" dirty="0" err="1"/>
              <a:t>lme</a:t>
            </a:r>
            <a:r>
              <a:rPr lang="en-US" altLang="en-US" sz="2800" dirty="0"/>
              <a:t>() first gives the fixed effects (the intercept in this case), and then the random component of the model. 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0515"/>
            <a:ext cx="91440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dirty="0"/>
              <a:t>?</a:t>
            </a:r>
            <a:r>
              <a:rPr lang="en-US" altLang="en-US" dirty="0" err="1"/>
              <a:t>lme</a:t>
            </a:r>
            <a:endParaRPr lang="en-US" altLang="en-US" dirty="0"/>
          </a:p>
        </p:txBody>
      </p:sp>
      <p:pic>
        <p:nvPicPr>
          <p:cNvPr id="2" name="Picture 1" descr="Screen Shot 2015-09-13 at 11.10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5" y="0"/>
            <a:ext cx="6758564" cy="68510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972731" y="2470345"/>
            <a:ext cx="683794" cy="265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96075" y="1953946"/>
            <a:ext cx="189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Fit using ML or restricted maximum likelihood (REML). REML more robust but more gnarly equations.</a:t>
            </a:r>
          </a:p>
        </p:txBody>
      </p:sp>
    </p:spTree>
    <p:extLst>
      <p:ext uri="{BB962C8B-B14F-4D97-AF65-F5344CB8AC3E}">
        <p14:creationId xmlns:p14="http://schemas.microsoft.com/office/powerpoint/2010/main" val="169528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lme</a:t>
            </a:r>
            <a:r>
              <a:rPr lang="en-US" dirty="0"/>
              <a:t>()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3344"/>
            <a:ext cx="6659839" cy="57669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972411" y="2805308"/>
            <a:ext cx="2163022" cy="893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32437" y="3850940"/>
            <a:ext cx="1102996" cy="19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6848" y="2620642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among stream variation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6848" y="3894914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within stream variation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028231" y="4954648"/>
            <a:ext cx="4423728" cy="6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1959" y="5483736"/>
            <a:ext cx="14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28216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of the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Always plot your data and results!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96548"/>
            <a:ext cx="64008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7872"/>
            <a:ext cx="5210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residuals,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9" y="1005840"/>
            <a:ext cx="819302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4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selection with both fixed and random effects (</a:t>
            </a:r>
            <a:r>
              <a:rPr lang="en-US" dirty="0" err="1"/>
              <a:t>Zuur</a:t>
            </a:r>
            <a:r>
              <a:rPr lang="en-US" dirty="0"/>
              <a:t> et al. 2009)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Set the fixed effects based on “as many explanatory variables as possible”.</a:t>
            </a:r>
          </a:p>
          <a:p>
            <a:r>
              <a:rPr lang="en-US" dirty="0"/>
              <a:t>Select a random effects structure using AIC (using REML).</a:t>
            </a:r>
          </a:p>
          <a:p>
            <a:r>
              <a:rPr lang="en-US" dirty="0"/>
              <a:t>Fix the random effects structure and compare fixed effects options (using ML estimation). [Likelihood tests do not work with REML]</a:t>
            </a:r>
          </a:p>
          <a:p>
            <a:r>
              <a:rPr lang="en-US" dirty="0"/>
              <a:t>Compute the final model using REML.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665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8:  RIKZ data, species richness</a:t>
            </a:r>
            <a:br>
              <a:rPr lang="en-US" dirty="0"/>
            </a:br>
            <a:r>
              <a:rPr lang="en-US" dirty="0"/>
              <a:t>Samples from 9 beaches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254256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linear models</a:t>
            </a:r>
          </a:p>
          <a:p>
            <a:r>
              <a:rPr lang="en-US" dirty="0"/>
              <a:t>Introduction to mixed effects models</a:t>
            </a:r>
          </a:p>
          <a:p>
            <a:r>
              <a:rPr lang="en-US" dirty="0"/>
              <a:t>Parameter estimation for linear mixed effects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097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RIKZ data, species richness</a:t>
            </a:r>
            <a:br>
              <a:rPr lang="en-US" dirty="0"/>
            </a:br>
            <a:r>
              <a:rPr lang="en-US" dirty="0"/>
              <a:t>residuals from linear model with single slope and intercept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85" y="1558199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RIKZ data, species richness</a:t>
            </a:r>
          </a:p>
        </p:txBody>
      </p:sp>
      <p:pic>
        <p:nvPicPr>
          <p:cNvPr id="5" name="Picture 4" descr="Screen Shot 2017-03-29 at 10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3590"/>
            <a:ext cx="5791200" cy="2527300"/>
          </a:xfrm>
          <a:prstGeom prst="rect">
            <a:avLst/>
          </a:prstGeom>
        </p:spPr>
      </p:pic>
      <p:pic>
        <p:nvPicPr>
          <p:cNvPr id="6" name="Picture 5" descr="Screen Shot 2017-03-29 at 10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57719"/>
            <a:ext cx="1562100" cy="1143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72282"/>
            <a:ext cx="8229600" cy="5768005"/>
          </a:xfrm>
        </p:spPr>
        <p:txBody>
          <a:bodyPr/>
          <a:lstStyle/>
          <a:p>
            <a:r>
              <a:rPr lang="en-US" dirty="0"/>
              <a:t>Mixed effects models (beach as grouping)</a:t>
            </a:r>
          </a:p>
          <a:p>
            <a:pPr lvl="1"/>
            <a:r>
              <a:rPr lang="en-US" dirty="0"/>
              <a:t>random intercepts</a:t>
            </a:r>
          </a:p>
          <a:p>
            <a:pPr lvl="1"/>
            <a:r>
              <a:rPr lang="en-US" dirty="0"/>
              <a:t>random intercepts &amp; slopes</a:t>
            </a:r>
          </a:p>
        </p:txBody>
      </p:sp>
      <p:pic>
        <p:nvPicPr>
          <p:cNvPr id="8" name="Picture 7" descr="Screen Shot 2017-03-29 at 10.1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25" y="2167929"/>
            <a:ext cx="2425700" cy="2438400"/>
          </a:xfrm>
          <a:prstGeom prst="rect">
            <a:avLst/>
          </a:prstGeom>
        </p:spPr>
      </p:pic>
      <p:pic>
        <p:nvPicPr>
          <p:cNvPr id="9" name="Picture 8" descr="Screen Shot 2017-03-29 at 10.20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60" y="4787900"/>
            <a:ext cx="4775200" cy="2070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3625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9 at 10.1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3590"/>
            <a:ext cx="5791200" cy="2527300"/>
          </a:xfrm>
          <a:prstGeom prst="rect">
            <a:avLst/>
          </a:prstGeom>
        </p:spPr>
      </p:pic>
      <p:pic>
        <p:nvPicPr>
          <p:cNvPr id="6" name="Picture 5" descr="Screen Shot 2017-03-29 at 10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57719"/>
            <a:ext cx="1562100" cy="1143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58174"/>
            <a:ext cx="8229600" cy="57680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Improve residual pattern considerably when including slope and intercept as random effects</a:t>
            </a:r>
          </a:p>
        </p:txBody>
      </p:sp>
      <p:pic>
        <p:nvPicPr>
          <p:cNvPr id="8" name="Picture 7" descr="Screen Shot 2017-03-29 at 10.19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25" y="2167929"/>
            <a:ext cx="2425700" cy="2438400"/>
          </a:xfrm>
          <a:prstGeom prst="rect">
            <a:avLst/>
          </a:prstGeom>
        </p:spPr>
      </p:pic>
      <p:pic>
        <p:nvPicPr>
          <p:cNvPr id="9" name="Picture 8" descr="Screen Shot 2017-03-29 at 10.20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60" y="4787900"/>
            <a:ext cx="4775200" cy="2070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1348846"/>
            <a:ext cx="72644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Weight-length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select 10 individual fish at random and measure their lengths and weights as they grow. 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We are interested in whether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 </a:t>
            </a:r>
            <a:r>
              <a:rPr lang="en-US" sz="2400" dirty="0"/>
              <a:t>differ among individuals.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909884"/>
              </p:ext>
            </p:extLst>
          </p:nvPr>
        </p:nvGraphicFramePr>
        <p:xfrm>
          <a:off x="1398588" y="1782564"/>
          <a:ext cx="59102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254000" progId="Equation.3">
                  <p:embed/>
                </p:oleObj>
              </mc:Choice>
              <mc:Fallback>
                <p:oleObj name="Equation" r:id="rId2" imgW="2120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1782564"/>
                        <a:ext cx="59102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49" y="2769948"/>
            <a:ext cx="5577175" cy="41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8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Weight-length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select 10 individual fish at random and measure their lengths and weights as they grow. 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We are interested in whether </a:t>
            </a:r>
            <a:r>
              <a:rPr lang="en-US" sz="2400" i="1" dirty="0"/>
              <a:t>a</a:t>
            </a:r>
            <a:r>
              <a:rPr lang="en-US" sz="2400" dirty="0"/>
              <a:t> or </a:t>
            </a:r>
            <a:r>
              <a:rPr lang="en-US" sz="2400" i="1" dirty="0"/>
              <a:t>b </a:t>
            </a:r>
            <a:r>
              <a:rPr lang="en-US" sz="2400" dirty="0"/>
              <a:t>differ among individuals.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19545"/>
              </p:ext>
            </p:extLst>
          </p:nvPr>
        </p:nvGraphicFramePr>
        <p:xfrm>
          <a:off x="1398588" y="1782564"/>
          <a:ext cx="59102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254000" progId="Equation.3">
                  <p:embed/>
                </p:oleObj>
              </mc:Choice>
              <mc:Fallback>
                <p:oleObj name="Equation" r:id="rId2" imgW="2120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1782564"/>
                        <a:ext cx="59102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7-03-29 at 11.07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4" y="2749482"/>
            <a:ext cx="7885741" cy="41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9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758" y="183923"/>
            <a:ext cx="5317041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with unique intercepts is ‘best’.</a:t>
            </a:r>
          </a:p>
        </p:txBody>
      </p:sp>
      <p:pic>
        <p:nvPicPr>
          <p:cNvPr id="4" name="Picture 3" descr="Screen Shot 2017-03-29 at 10.58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2300" cy="3530600"/>
          </a:xfrm>
          <a:prstGeom prst="rect">
            <a:avLst/>
          </a:prstGeom>
        </p:spPr>
      </p:pic>
      <p:pic>
        <p:nvPicPr>
          <p:cNvPr id="6" name="Picture 5" descr="Screen Shot 2017-03-29 at 10.5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1" y="3530600"/>
            <a:ext cx="2527300" cy="3327400"/>
          </a:xfrm>
          <a:prstGeom prst="rect">
            <a:avLst/>
          </a:prstGeom>
        </p:spPr>
      </p:pic>
      <p:pic>
        <p:nvPicPr>
          <p:cNvPr id="7" name="Picture 6" descr="Screen Shot 2017-03-29 at 11.00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59" y="2524602"/>
            <a:ext cx="5008059" cy="4333398"/>
          </a:xfrm>
          <a:prstGeom prst="rect">
            <a:avLst/>
          </a:prstGeom>
        </p:spPr>
      </p:pic>
      <p:pic>
        <p:nvPicPr>
          <p:cNvPr id="9" name="Picture 8" descr="Screen Shot 2017-03-29 at 11.08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7" y="1046191"/>
            <a:ext cx="3551912" cy="13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2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758" y="183923"/>
            <a:ext cx="5317041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with unique intercepts is ‘best’.</a:t>
            </a:r>
          </a:p>
        </p:txBody>
      </p:sp>
      <p:pic>
        <p:nvPicPr>
          <p:cNvPr id="4" name="Picture 3" descr="Screen Shot 2017-03-29 at 10.58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2300" cy="3530600"/>
          </a:xfrm>
          <a:prstGeom prst="rect">
            <a:avLst/>
          </a:prstGeom>
        </p:spPr>
      </p:pic>
      <p:pic>
        <p:nvPicPr>
          <p:cNvPr id="6" name="Picture 5" descr="Screen Shot 2017-03-29 at 10.5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1" y="3530600"/>
            <a:ext cx="2527300" cy="3327400"/>
          </a:xfrm>
          <a:prstGeom prst="rect">
            <a:avLst/>
          </a:prstGeom>
        </p:spPr>
      </p:pic>
      <p:pic>
        <p:nvPicPr>
          <p:cNvPr id="7" name="Picture 6" descr="Screen Shot 2017-03-29 at 11.00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59" y="2524602"/>
            <a:ext cx="5008059" cy="4333398"/>
          </a:xfrm>
          <a:prstGeom prst="rect">
            <a:avLst/>
          </a:prstGeom>
        </p:spPr>
      </p:pic>
      <p:pic>
        <p:nvPicPr>
          <p:cNvPr id="9" name="Picture 8" descr="Screen Shot 2017-03-29 at 11.08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7" y="1046191"/>
            <a:ext cx="3551912" cy="138071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4307" b="465"/>
          <a:stretch/>
        </p:blipFill>
        <p:spPr>
          <a:xfrm>
            <a:off x="457200" y="1046191"/>
            <a:ext cx="8229600" cy="5823283"/>
          </a:xfrm>
        </p:spPr>
      </p:pic>
    </p:spTree>
    <p:extLst>
      <p:ext uri="{BB962C8B-B14F-4D97-AF65-F5344CB8AC3E}">
        <p14:creationId xmlns:p14="http://schemas.microsoft.com/office/powerpoint/2010/main" val="2830672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Tricks and Traps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If you use REML estimation, you can only compare models with the same fixed-effects structure.</a:t>
            </a:r>
          </a:p>
          <a:p>
            <a:pPr eaLnBrk="1" hangingPunct="1"/>
            <a:r>
              <a:rPr lang="en-US" altLang="en-US" dirty="0"/>
              <a:t>The standard output does not provide:</a:t>
            </a:r>
          </a:p>
          <a:p>
            <a:pPr lvl="1" eaLnBrk="1" hangingPunct="1"/>
            <a:r>
              <a:rPr lang="en-US" altLang="en-US" dirty="0"/>
              <a:t>the “best estimates” of the random effects - use </a:t>
            </a:r>
            <a:r>
              <a:rPr lang="en-US" altLang="en-US" i="1" dirty="0" err="1"/>
              <a:t>coef</a:t>
            </a:r>
            <a:r>
              <a:rPr lang="en-US" altLang="en-US" i="1" dirty="0"/>
              <a:t>(</a:t>
            </a:r>
            <a:r>
              <a:rPr lang="en-US" altLang="en-US" i="1" dirty="0" err="1"/>
              <a:t>lmout</a:t>
            </a:r>
            <a:r>
              <a:rPr lang="en-US" altLang="en-US" i="1" dirty="0"/>
              <a:t>) </a:t>
            </a:r>
            <a:r>
              <a:rPr lang="en-US" altLang="en-US" dirty="0"/>
              <a:t>or</a:t>
            </a:r>
            <a:r>
              <a:rPr lang="en-US" altLang="en-US" i="1" dirty="0"/>
              <a:t> </a:t>
            </a:r>
            <a:r>
              <a:rPr lang="en-US" altLang="en-US" i="1" dirty="0" err="1"/>
              <a:t>ranef</a:t>
            </a:r>
            <a:r>
              <a:rPr lang="en-US" altLang="en-US" i="1" dirty="0"/>
              <a:t>(</a:t>
            </a:r>
            <a:r>
              <a:rPr lang="en-US" altLang="en-US" i="1" dirty="0" err="1"/>
              <a:t>lmout</a:t>
            </a:r>
            <a:r>
              <a:rPr lang="en-US" altLang="en-US" i="1" dirty="0"/>
              <a:t>)</a:t>
            </a:r>
            <a:r>
              <a:rPr lang="en-US" altLang="en-US" dirty="0"/>
              <a:t> to find them.</a:t>
            </a:r>
          </a:p>
          <a:p>
            <a:pPr lvl="1" eaLnBrk="1" hangingPunct="1"/>
            <a:r>
              <a:rPr lang="en-US" altLang="en-US" dirty="0"/>
              <a:t>the confidence intervals for the variance parameters – use </a:t>
            </a:r>
            <a:r>
              <a:rPr lang="en-US" altLang="en-US" i="1" dirty="0"/>
              <a:t>intervals(</a:t>
            </a:r>
            <a:r>
              <a:rPr lang="en-US" altLang="en-US" i="1" dirty="0" err="1"/>
              <a:t>lmout</a:t>
            </a:r>
            <a:r>
              <a:rPr lang="en-US" altLang="en-US" i="1" dirty="0"/>
              <a:t>, 0.95)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031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linear mixed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b="1" dirty="0"/>
              <a:t>A non-linear relationship between the response variable and the covariates: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2.  A non-normal distribution for the random 	effects.</a:t>
            </a:r>
          </a:p>
          <a:p>
            <a:pPr marL="0" indent="0">
              <a:buNone/>
            </a:pPr>
            <a:r>
              <a:rPr lang="en-US" altLang="en-US" dirty="0"/>
              <a:t>3.	A non-normal distribution for the within-	group variability.</a:t>
            </a:r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44267"/>
              </p:ext>
            </p:extLst>
          </p:nvPr>
        </p:nvGraphicFramePr>
        <p:xfrm>
          <a:off x="988219" y="2370061"/>
          <a:ext cx="2465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7900" imgH="228600" progId="Equation.DSMT4">
                  <p:embed/>
                </p:oleObj>
              </mc:Choice>
              <mc:Fallback>
                <p:oleObj name="Equation" r:id="rId2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2370061"/>
                        <a:ext cx="2465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158022"/>
              </p:ext>
            </p:extLst>
          </p:nvPr>
        </p:nvGraphicFramePr>
        <p:xfrm>
          <a:off x="3933825" y="2316633"/>
          <a:ext cx="2028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447" imgH="215806" progId="Equation.DSMT4">
                  <p:embed/>
                </p:oleObj>
              </mc:Choice>
              <mc:Fallback>
                <p:oleObj name="Equation" r:id="rId4" imgW="81244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316633"/>
                        <a:ext cx="202882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06856"/>
              </p:ext>
            </p:extLst>
          </p:nvPr>
        </p:nvGraphicFramePr>
        <p:xfrm>
          <a:off x="988219" y="3157779"/>
          <a:ext cx="26971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032" imgH="215806" progId="Equation.DSMT4">
                  <p:embed/>
                </p:oleObj>
              </mc:Choice>
              <mc:Fallback>
                <p:oleObj name="Equation" r:id="rId6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3157779"/>
                        <a:ext cx="26971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21832"/>
              </p:ext>
            </p:extLst>
          </p:nvPr>
        </p:nvGraphicFramePr>
        <p:xfrm>
          <a:off x="3991200" y="3168718"/>
          <a:ext cx="1746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500" imgH="190500" progId="Equation.DSMT4">
                  <p:embed/>
                </p:oleObj>
              </mc:Choice>
              <mc:Fallback>
                <p:oleObj name="Equation" r:id="rId8" imgW="698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00" y="3168718"/>
                        <a:ext cx="1746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62906"/>
              </p:ext>
            </p:extLst>
          </p:nvPr>
        </p:nvGraphicFramePr>
        <p:xfrm>
          <a:off x="6500415" y="2946324"/>
          <a:ext cx="16176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1669" imgH="190417" progId="Equation.DSMT4">
                  <p:embed/>
                </p:oleObj>
              </mc:Choice>
              <mc:Fallback>
                <p:oleObj name="Equation" r:id="rId10" imgW="761669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415" y="2946324"/>
                        <a:ext cx="16176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02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Fitting non-linear mixed effects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600" dirty="0"/>
              <a:t>R can be used to fit non-linear mixed effects models (function </a:t>
            </a:r>
            <a:r>
              <a:rPr lang="en-US" altLang="en-US" sz="2600" dirty="0" err="1"/>
              <a:t>nlme</a:t>
            </a:r>
            <a:r>
              <a:rPr lang="en-US" altLang="en-US" sz="2600" dirty="0"/>
              <a:t>).</a:t>
            </a:r>
          </a:p>
          <a:p>
            <a:pPr>
              <a:lnSpc>
                <a:spcPct val="80000"/>
              </a:lnSpc>
            </a:pPr>
            <a:r>
              <a:rPr lang="en-US" altLang="en-US" sz="2600" dirty="0"/>
              <a:t>To fit non-linear mixed effects models using EXCEL you need to evaluate the integral numerically, or apply a method such as the Laplace approximation.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    </a:t>
            </a:r>
            <a:r>
              <a:rPr lang="en-US" sz="2800" dirty="0"/>
              <a:t>is the value of </a:t>
            </a:r>
            <a:r>
              <a:rPr lang="en-US" sz="2800" i="1" dirty="0"/>
              <a:t>ε</a:t>
            </a:r>
            <a:r>
              <a:rPr lang="en-US" sz="2800" dirty="0"/>
              <a:t> obtained by maximizing</a:t>
            </a:r>
            <a:br>
              <a:rPr lang="en-US" sz="2800" dirty="0"/>
            </a:br>
            <a:r>
              <a:rPr lang="en-US" sz="2800" dirty="0"/>
              <a:t>given fixed values of θ and </a:t>
            </a:r>
            <a:r>
              <a:rPr lang="en-US" sz="2800" i="1" dirty="0"/>
              <a:t>τ</a:t>
            </a:r>
            <a:r>
              <a:rPr lang="en-US" sz="2800" dirty="0"/>
              <a:t>, and                       is the determinant of the matrix of second derivatives.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This approximation is exact when the distribution of random effects (given their hyper-prior and the available data) is exactly proportional to a multivariate normal distribution.</a:t>
            </a:r>
            <a:br>
              <a:rPr lang="en-US" sz="2800" dirty="0"/>
            </a:br>
            <a:r>
              <a:rPr lang="en-US" sz="2800" dirty="0"/>
              <a:t>(It is a convenient approximation in other cases)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4826" y="3260033"/>
            <a:ext cx="83630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86885"/>
              </p:ext>
            </p:extLst>
          </p:nvPr>
        </p:nvGraphicFramePr>
        <p:xfrm>
          <a:off x="1102465" y="2669136"/>
          <a:ext cx="7056010" cy="85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13200" imgH="482600" progId="Equation.DSMT4">
                  <p:embed/>
                </p:oleObj>
              </mc:Choice>
              <mc:Fallback>
                <p:oleObj r:id="rId2" imgW="40132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465" y="2669136"/>
                        <a:ext cx="7056010" cy="854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22651"/>
              </p:ext>
            </p:extLst>
          </p:nvPr>
        </p:nvGraphicFramePr>
        <p:xfrm>
          <a:off x="874642" y="3729749"/>
          <a:ext cx="278161" cy="3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6725" imgH="177415" progId="Equation.DSMT4">
                  <p:embed/>
                </p:oleObj>
              </mc:Choice>
              <mc:Fallback>
                <p:oleObj r:id="rId4" imgW="126725" imgH="17741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42" y="3729749"/>
                        <a:ext cx="278161" cy="357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-1445522" y="32401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00471"/>
              </p:ext>
            </p:extLst>
          </p:nvPr>
        </p:nvGraphicFramePr>
        <p:xfrm>
          <a:off x="6669748" y="3729749"/>
          <a:ext cx="2243946" cy="3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31366" imgH="203112" progId="Equation.DSMT4">
                  <p:embed/>
                </p:oleObj>
              </mc:Choice>
              <mc:Fallback>
                <p:oleObj r:id="rId6" imgW="1231366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748" y="3729749"/>
                        <a:ext cx="2243946" cy="38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59344"/>
              </p:ext>
            </p:extLst>
          </p:nvPr>
        </p:nvGraphicFramePr>
        <p:xfrm>
          <a:off x="5372723" y="4007086"/>
          <a:ext cx="1594608" cy="436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901309" imgH="253890" progId="Equation.DSMT4">
                  <p:embed/>
                </p:oleObj>
              </mc:Choice>
              <mc:Fallback>
                <p:oleObj r:id="rId8" imgW="901309" imgH="25389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723" y="4007086"/>
                        <a:ext cx="1594608" cy="436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24314" y="6420678"/>
            <a:ext cx="481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Skaug</a:t>
            </a:r>
            <a:r>
              <a:rPr lang="en-US" dirty="0"/>
              <a:t> &amp; Fournier (2006), Thorson &amp; Minto (2015)</a:t>
            </a:r>
          </a:p>
        </p:txBody>
      </p:sp>
    </p:spTree>
    <p:extLst>
      <p:ext uri="{BB962C8B-B14F-4D97-AF65-F5344CB8AC3E}">
        <p14:creationId xmlns:p14="http://schemas.microsoft.com/office/powerpoint/2010/main" val="126708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 review  LMs, GLMs, NLMs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78449"/>
              </p:ext>
            </p:extLst>
          </p:nvPr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3">
                  <p:embed/>
                </p:oleObj>
              </mc:Choice>
              <mc:Fallback>
                <p:oleObj name="Equation" r:id="rId2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554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Bolker</a:t>
            </a:r>
            <a:r>
              <a:rPr lang="en-US" altLang="en-US" sz="2400" dirty="0"/>
              <a:t> et al. (2008). </a:t>
            </a:r>
            <a:r>
              <a:rPr lang="en-US" altLang="en-US" sz="2400" i="1" dirty="0"/>
              <a:t>Generalized linear mixed models: a practical guide for ecology and evolution.</a:t>
            </a:r>
            <a:r>
              <a:rPr lang="en-US" altLang="en-US" sz="2400" dirty="0"/>
              <a:t> TREE: 24: 127-35.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Pinheiro</a:t>
            </a:r>
            <a:r>
              <a:rPr lang="en-US" altLang="en-US" sz="2400" dirty="0"/>
              <a:t>, J.C. &amp; Bates, D.M. (2000). </a:t>
            </a:r>
            <a:r>
              <a:rPr lang="en-US" altLang="en-US" sz="2400" i="1" dirty="0"/>
              <a:t>Mixed-Effects Models in S and S-PLUS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Skaug</a:t>
            </a:r>
            <a:r>
              <a:rPr lang="en-US" altLang="en-US" sz="2400" dirty="0"/>
              <a:t>, H. J., &amp; Fournier, D. A. (2006). </a:t>
            </a:r>
            <a:r>
              <a:rPr lang="en-US" altLang="en-US" sz="2400" i="1" dirty="0"/>
              <a:t>Automatic approximation of the marginal likelihood in non-</a:t>
            </a:r>
            <a:r>
              <a:rPr lang="en-US" altLang="en-US" sz="2400" i="1" dirty="0" err="1"/>
              <a:t>gaussian</a:t>
            </a:r>
            <a:r>
              <a:rPr lang="en-US" altLang="en-US" sz="2400" i="1" dirty="0"/>
              <a:t> hierarchical models.</a:t>
            </a:r>
            <a:r>
              <a:rPr lang="en-US" altLang="en-US" sz="2400" dirty="0"/>
              <a:t> Computational Statistics &amp; Data Analysis, 51(2), 699-709.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/>
              <a:t>Thorson, J. T., &amp; </a:t>
            </a:r>
            <a:r>
              <a:rPr lang="en-US" altLang="en-US" sz="2400" dirty="0" err="1"/>
              <a:t>Minto</a:t>
            </a:r>
            <a:r>
              <a:rPr lang="en-US" altLang="en-US" sz="2400" dirty="0"/>
              <a:t>, C. (2014). </a:t>
            </a:r>
            <a:r>
              <a:rPr lang="en-US" altLang="en-US" sz="2400" i="1" dirty="0"/>
              <a:t>Mixed effects: a unifying framework for statistical </a:t>
            </a:r>
            <a:r>
              <a:rPr lang="en-US" altLang="en-US" sz="2400" i="1" dirty="0" err="1"/>
              <a:t>modelling</a:t>
            </a:r>
            <a:r>
              <a:rPr lang="en-US" altLang="en-US" sz="2400" i="1" dirty="0"/>
              <a:t> in fisheries biology.</a:t>
            </a:r>
            <a:r>
              <a:rPr lang="en-US" altLang="en-US" sz="2400" dirty="0"/>
              <a:t> ICES Journal of Marine Science: Journal du </a:t>
            </a:r>
            <a:r>
              <a:rPr lang="en-US" altLang="en-US" sz="2400" dirty="0" err="1"/>
              <a:t>Conseil</a:t>
            </a:r>
            <a:r>
              <a:rPr lang="en-US" altLang="en-US" sz="2400" dirty="0"/>
              <a:t>, fsu213.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Venables</a:t>
            </a:r>
            <a:r>
              <a:rPr lang="en-US" altLang="en-US" sz="2400" dirty="0"/>
              <a:t>, W. N., &amp; </a:t>
            </a:r>
            <a:r>
              <a:rPr lang="en-US" altLang="en-US" sz="2400" dirty="0" err="1"/>
              <a:t>Dichmont</a:t>
            </a:r>
            <a:r>
              <a:rPr lang="en-US" altLang="en-US" sz="2400" dirty="0"/>
              <a:t>, C. M. (2004). </a:t>
            </a:r>
            <a:r>
              <a:rPr lang="en-US" altLang="en-US" sz="2400" i="1" dirty="0"/>
              <a:t>GLMs, GAMs and GLMMs: an overview of theory for applications in fisheries research.</a:t>
            </a:r>
            <a:r>
              <a:rPr lang="en-US" altLang="en-US" sz="2400" dirty="0"/>
              <a:t> Fisheries Research, 70(2), 319-337.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/>
              <a:t>Zuur</a:t>
            </a:r>
            <a:r>
              <a:rPr lang="en-US" altLang="en-US" sz="2400" dirty="0"/>
              <a:t> </a:t>
            </a:r>
            <a:r>
              <a:rPr lang="en-US" altLang="en-US" sz="2400" i="1" dirty="0"/>
              <a:t>et al</a:t>
            </a:r>
            <a:r>
              <a:rPr lang="en-US" altLang="en-US" sz="2400" dirty="0"/>
              <a:t>. (2009).  </a:t>
            </a:r>
            <a:r>
              <a:rPr lang="en-US" altLang="en-US" sz="2400" i="1" dirty="0"/>
              <a:t>Mixed-effects Models and Extensions in Ecology with R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4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are Fixed and Random Effects?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9788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Fixed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the entire population or with certain </a:t>
            </a:r>
            <a:r>
              <a:rPr lang="en-US" altLang="en-US" sz="2400" i="1" dirty="0">
                <a:solidFill>
                  <a:schemeClr val="hlink"/>
                </a:solidFill>
              </a:rPr>
              <a:t>repeatable</a:t>
            </a:r>
            <a:r>
              <a:rPr lang="en-US" altLang="en-US" sz="2400" dirty="0"/>
              <a:t> levels of experimental units.	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Random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individual experimental units </a:t>
            </a:r>
            <a:r>
              <a:rPr lang="en-US" altLang="en-US" sz="2400" i="1" dirty="0">
                <a:solidFill>
                  <a:schemeClr val="hlink"/>
                </a:solidFill>
              </a:rPr>
              <a:t>drawn at random</a:t>
            </a:r>
            <a:r>
              <a:rPr lang="en-US" altLang="en-US" sz="2400" dirty="0"/>
              <a:t> from a population.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mixed effects model is a model that has both </a:t>
            </a:r>
            <a:r>
              <a:rPr lang="en-US" altLang="en-US" sz="2800" i="1" dirty="0">
                <a:solidFill>
                  <a:schemeClr val="hlink"/>
                </a:solidFill>
              </a:rPr>
              <a:t>fixed effects</a:t>
            </a:r>
            <a:r>
              <a:rPr lang="en-US" altLang="en-US" sz="2800" dirty="0"/>
              <a:t> and </a:t>
            </a:r>
            <a:r>
              <a:rPr lang="en-US" altLang="en-US" sz="2800" i="1" dirty="0">
                <a:solidFill>
                  <a:schemeClr val="hlink"/>
                </a:solidFill>
              </a:rPr>
              <a:t>random effects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Classical (frequentist) and Bayesian methods can be used to estimate the parameters of mixed effects models.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Often the same random effect is assigned to observations sharing a common classification factor: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Consider length-at-age data for several (randomly selected) stocks of a species. The random factor is stock and the observations are length-at-age data.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Random effects can be thought of as ways of modeling the covariance structure of the data.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540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Mixed Effects Models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7000" y="3048000"/>
          <a:ext cx="4881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228600" progId="Equation.DSMT4">
                  <p:embed/>
                </p:oleObj>
              </mc:Choice>
              <mc:Fallback>
                <p:oleObj name="Equation" r:id="rId3" imgW="2451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881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2697163" y="2133600"/>
            <a:ext cx="2901948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fixed effects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91000" y="4114800"/>
            <a:ext cx="327570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random effects</a:t>
            </a: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285750" y="4152900"/>
            <a:ext cx="319696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Observations for group </a:t>
            </a:r>
            <a:r>
              <a:rPr lang="en-US" altLang="en-US" i="1" dirty="0" err="1">
                <a:solidFill>
                  <a:schemeClr val="tx2"/>
                </a:solidFill>
                <a:latin typeface="+mj-lt"/>
              </a:rPr>
              <a:t>i</a:t>
            </a:r>
            <a:endParaRPr lang="en-US" altLang="en-US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52400" y="5257800"/>
            <a:ext cx="74908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The traditional linear modeling framework is a special case</a:t>
            </a:r>
          </a:p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of this model in which there are no random effects.</a:t>
            </a:r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 flipV="1">
            <a:off x="1981200" y="3581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 flipV="1">
            <a:off x="4343400" y="3505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 flipH="1">
            <a:off x="3657600" y="266700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 1: Streams   [lecture-13.Rmd]</a:t>
            </a:r>
            <a:br>
              <a:rPr lang="en-US" altLang="en-US" sz="4000" dirty="0"/>
            </a:br>
            <a:r>
              <a:rPr lang="en-US" altLang="en-US" sz="2800" dirty="0"/>
              <a:t>(</a:t>
            </a:r>
            <a:r>
              <a:rPr lang="en-US" altLang="en-US" sz="2800" i="1" dirty="0" err="1"/>
              <a:t>sensu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Pinherio</a:t>
            </a:r>
            <a:r>
              <a:rPr lang="en-US" altLang="en-US" sz="2800" dirty="0"/>
              <a:t> and Bates, Chapter 1)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We are estimating fish density in streams.</a:t>
            </a:r>
          </a:p>
          <a:p>
            <a:pPr eaLnBrk="1" hangingPunct="1"/>
            <a:r>
              <a:rPr lang="en-US" altLang="en-US" sz="2800" dirty="0"/>
              <a:t>We select six streams at random and determine the density at each stream multiple times.</a:t>
            </a:r>
          </a:p>
          <a:p>
            <a:pPr eaLnBrk="1" hangingPunct="1"/>
            <a:r>
              <a:rPr lang="en-US" altLang="en-US" sz="2800" dirty="0"/>
              <a:t>The questions: </a:t>
            </a:r>
          </a:p>
          <a:p>
            <a:pPr lvl="1" eaLnBrk="1" hangingPunct="1"/>
            <a:r>
              <a:rPr lang="en-US" altLang="en-US" sz="2400" dirty="0"/>
              <a:t>What is the density in a typical stream?</a:t>
            </a:r>
          </a:p>
          <a:p>
            <a:pPr lvl="1" eaLnBrk="1" hangingPunct="1"/>
            <a:r>
              <a:rPr lang="en-US" altLang="en-US" sz="2400" dirty="0"/>
              <a:t>What is the variation in density among streams?</a:t>
            </a:r>
          </a:p>
          <a:p>
            <a:pPr lvl="1" eaLnBrk="1" hangingPunct="1"/>
            <a:r>
              <a:rPr lang="en-US" altLang="en-US" sz="2400" dirty="0"/>
              <a:t>What is the variation in density estimates within a stream?</a:t>
            </a:r>
          </a:p>
          <a:p>
            <a:r>
              <a:rPr lang="en-US" sz="2800" dirty="0"/>
              <a:t>We would like to separately </a:t>
            </a:r>
            <a:br>
              <a:rPr lang="en-US" sz="2800" dirty="0"/>
            </a:br>
            <a:r>
              <a:rPr lang="en-US" sz="2800" dirty="0"/>
              <a:t>estimate measurement </a:t>
            </a:r>
            <a:br>
              <a:rPr lang="en-US" sz="2800" dirty="0"/>
            </a:br>
            <a:r>
              <a:rPr lang="en-US" sz="2800" dirty="0"/>
              <a:t>and between-site </a:t>
            </a:r>
            <a:br>
              <a:rPr lang="en-US" sz="2800" dirty="0"/>
            </a:br>
            <a:r>
              <a:rPr lang="en-US" sz="2800" dirty="0"/>
              <a:t>variability.</a:t>
            </a:r>
          </a:p>
        </p:txBody>
      </p:sp>
      <p:pic>
        <p:nvPicPr>
          <p:cNvPr id="4" name="Picture 3" descr="C:\Users\James.Thorson\Desktop\UW Hideaway\Course plan 2014\Lectures\Week 2\Hierarchical 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1" y="4489802"/>
            <a:ext cx="5311934" cy="23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479199"/>
              </p:ext>
            </p:extLst>
          </p:nvPr>
        </p:nvGraphicFramePr>
        <p:xfrm>
          <a:off x="6337567" y="5122129"/>
          <a:ext cx="2209121" cy="127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032" imgH="622030" progId="Equation.3">
                  <p:embed/>
                </p:oleObj>
              </mc:Choice>
              <mc:Fallback>
                <p:oleObj name="Equation" r:id="rId3" imgW="1079032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567" y="5122129"/>
                        <a:ext cx="2209121" cy="1274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27000" y="4824684"/>
            <a:ext cx="590155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This analysis attributed all the error to within-stream variation. </a:t>
            </a:r>
            <a:br>
              <a:rPr lang="en-US" altLang="en-US" dirty="0">
                <a:solidFill>
                  <a:schemeClr val="tx2"/>
                </a:solidFill>
                <a:latin typeface="+mn-lt"/>
              </a:rPr>
            </a:br>
            <a:r>
              <a:rPr lang="en-US" altLang="en-US" dirty="0">
                <a:solidFill>
                  <a:schemeClr val="tx2"/>
                </a:solidFill>
                <a:latin typeface="+mn-lt"/>
              </a:rPr>
              <a:t>It is clear that there is between-stream variation in density but we have no way to comment on it.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7330" y="872282"/>
            <a:ext cx="5709670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37968" y="4203290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625" y="4252658"/>
            <a:ext cx="4324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74020097"/>
              </p:ext>
            </p:extLst>
          </p:nvPr>
        </p:nvGraphicFramePr>
        <p:xfrm>
          <a:off x="6435251" y="5021525"/>
          <a:ext cx="23622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66800" imgH="571500" progId="Equation.3">
                  <p:embed/>
                </p:oleObj>
              </mc:Choice>
              <mc:Fallback>
                <p:oleObj name="Equation" r:id="rId3" imgW="10668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251" y="5021525"/>
                        <a:ext cx="2362200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84420" y="4732737"/>
            <a:ext cx="592554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The residual pattern has been removed, but we have no overall mean and no way to comment on between-stream variance.</a:t>
            </a:r>
            <a:br>
              <a:rPr lang="en-US" altLang="en-US" dirty="0">
                <a:solidFill>
                  <a:schemeClr val="tx2"/>
                </a:solidFill>
                <a:latin typeface="+mn-lt"/>
              </a:rPr>
            </a:br>
            <a:r>
              <a:rPr lang="en-US" altLang="en-US" dirty="0">
                <a:solidFill>
                  <a:schemeClr val="tx2"/>
                </a:solidFill>
                <a:latin typeface="+mn-lt"/>
              </a:rPr>
              <a:t>We cannot say anything about </a:t>
            </a:r>
            <a:r>
              <a:rPr lang="en-US" altLang="en-US" b="1" i="1" dirty="0">
                <a:solidFill>
                  <a:schemeClr val="tx2"/>
                </a:solidFill>
                <a:latin typeface="+mn-lt"/>
              </a:rPr>
              <a:t>the population</a:t>
            </a:r>
            <a:r>
              <a:rPr lang="en-US" altLang="en-US" dirty="0">
                <a:solidFill>
                  <a:schemeClr val="tx2"/>
                </a:solidFill>
                <a:latin typeface="+mn-lt"/>
              </a:rPr>
              <a:t> of streams.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9966" y="872282"/>
            <a:ext cx="2807034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426" y="4440156"/>
            <a:ext cx="4819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Streams mixed effects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construct a mixed effects model as follows: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β is the mean density across the population,</a:t>
            </a:r>
          </a:p>
          <a:p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dirty="0"/>
              <a:t> is a random variable representing the deviation from the population mean for stream </a:t>
            </a:r>
            <a:r>
              <a:rPr lang="en-US" sz="2800" i="1" dirty="0" err="1"/>
              <a:t>i</a:t>
            </a: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r>
              <a:rPr lang="el-GR" sz="2800" i="1" dirty="0"/>
              <a:t>ε</a:t>
            </a:r>
            <a:r>
              <a:rPr lang="en-US" sz="2800" i="1" baseline="-25000" dirty="0" err="1"/>
              <a:t>i,j</a:t>
            </a:r>
            <a:r>
              <a:rPr lang="en-US" sz="2800" dirty="0"/>
              <a:t> is a random variable representing the deviation  for observation </a:t>
            </a:r>
            <a:r>
              <a:rPr lang="en-US" sz="2800" i="1" dirty="0"/>
              <a:t>j</a:t>
            </a:r>
            <a:r>
              <a:rPr lang="en-US" sz="2800" dirty="0"/>
              <a:t> from mean density for stream </a:t>
            </a:r>
            <a:r>
              <a:rPr lang="en-US" sz="2800" i="1" dirty="0" err="1"/>
              <a:t>i</a:t>
            </a:r>
            <a:r>
              <a:rPr lang="en-US" sz="2800" dirty="0"/>
              <a:t>, i.e.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634562"/>
              </p:ext>
            </p:extLst>
          </p:nvPr>
        </p:nvGraphicFramePr>
        <p:xfrm>
          <a:off x="2667000" y="1734874"/>
          <a:ext cx="3352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34874"/>
                        <a:ext cx="3352800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4773"/>
              </p:ext>
            </p:extLst>
          </p:nvPr>
        </p:nvGraphicFramePr>
        <p:xfrm>
          <a:off x="3087657" y="4265492"/>
          <a:ext cx="2452472" cy="73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15640" progId="Equation.3">
                  <p:embed/>
                </p:oleObj>
              </mc:Choice>
              <mc:Fallback>
                <p:oleObj name="Equation" r:id="rId4" imgW="723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57" y="4265492"/>
                        <a:ext cx="2452472" cy="731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89145"/>
              </p:ext>
            </p:extLst>
          </p:nvPr>
        </p:nvGraphicFramePr>
        <p:xfrm>
          <a:off x="2995176" y="6079550"/>
          <a:ext cx="2798348" cy="83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241200" progId="Equation.3">
                  <p:embed/>
                </p:oleObj>
              </mc:Choice>
              <mc:Fallback>
                <p:oleObj name="Equation" r:id="rId6" imgW="812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76" y="6079550"/>
                        <a:ext cx="2798348" cy="83427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40459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4168</TotalTime>
  <Words>1443</Words>
  <Application>Microsoft Macintosh PowerPoint</Application>
  <PresentationFormat>On-screen Show (4:3)</PresentationFormat>
  <Paragraphs>149</Paragraphs>
  <Slides>30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Narrow</vt:lpstr>
      <vt:lpstr>Calibri</vt:lpstr>
      <vt:lpstr>Wingdings</vt:lpstr>
      <vt:lpstr>NOAA Divider Slides</vt:lpstr>
      <vt:lpstr>NOAA Title Options</vt:lpstr>
      <vt:lpstr>GFAY_Custom</vt:lpstr>
      <vt:lpstr>Equation</vt:lpstr>
      <vt:lpstr>Equation.DSMT4</vt:lpstr>
      <vt:lpstr>MAR 536: Biological Statistics II</vt:lpstr>
      <vt:lpstr>Today’s Outline</vt:lpstr>
      <vt:lpstr>Linear modeling review  LMs, GLMs, NLMs</vt:lpstr>
      <vt:lpstr>What are Fixed and Random Effects?</vt:lpstr>
      <vt:lpstr>Linear Mixed Effects Models</vt:lpstr>
      <vt:lpstr>Example 1: Streams   [lecture-13.Rmd] (sensu Pinherio and Bates, Chapter 1)</vt:lpstr>
      <vt:lpstr>Fitting linear models</vt:lpstr>
      <vt:lpstr>Fitting linear models</vt:lpstr>
      <vt:lpstr>Example 1: Streams mixed effects model</vt:lpstr>
      <vt:lpstr>Fitting linear mixed effects models</vt:lpstr>
      <vt:lpstr>Mixed Effects Modeling (some notes)</vt:lpstr>
      <vt:lpstr>Estimation of mixed effects models </vt:lpstr>
      <vt:lpstr>Estimating using R</vt:lpstr>
      <vt:lpstr>?lme</vt:lpstr>
      <vt:lpstr>lme() output</vt:lpstr>
      <vt:lpstr>Fit of the model</vt:lpstr>
      <vt:lpstr>Inspecting residuals, etc.</vt:lpstr>
      <vt:lpstr>Model selection with both fixed and random effects (Zuur et al. 2009)</vt:lpstr>
      <vt:lpstr>Chapter 8:  RIKZ data, species richness Samples from 9 beaches </vt:lpstr>
      <vt:lpstr>RIKZ data, species richness residuals from linear model with single slope and intercept</vt:lpstr>
      <vt:lpstr>RIKZ data, species richness</vt:lpstr>
      <vt:lpstr>PowerPoint Presentation</vt:lpstr>
      <vt:lpstr>Example 3: Weight-length relationships</vt:lpstr>
      <vt:lpstr>Example 3: Weight-length relationships</vt:lpstr>
      <vt:lpstr>Model with unique intercepts is ‘best’.</vt:lpstr>
      <vt:lpstr>Model with unique intercepts is ‘best’.</vt:lpstr>
      <vt:lpstr>Tricks and Traps</vt:lpstr>
      <vt:lpstr>Extending the linear mixed model</vt:lpstr>
      <vt:lpstr>Fitting non-linear mixed effects models</vt:lpstr>
      <vt:lpstr>Recommended Reading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393</cp:revision>
  <cp:lastPrinted>2018-03-26T19:26:50Z</cp:lastPrinted>
  <dcterms:created xsi:type="dcterms:W3CDTF">2014-06-04T00:44:42Z</dcterms:created>
  <dcterms:modified xsi:type="dcterms:W3CDTF">2023-03-13T13:29:59Z</dcterms:modified>
  <cp:category/>
</cp:coreProperties>
</file>